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24"/>
  </p:notesMasterIdLst>
  <p:handoutMasterIdLst>
    <p:handoutMasterId r:id="rId25"/>
  </p:handoutMasterIdLst>
  <p:sldIdLst>
    <p:sldId id="300" r:id="rId2"/>
    <p:sldId id="265" r:id="rId3"/>
    <p:sldId id="260" r:id="rId4"/>
    <p:sldId id="261" r:id="rId5"/>
    <p:sldId id="289" r:id="rId6"/>
    <p:sldId id="294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2" r:id="rId15"/>
    <p:sldId id="275" r:id="rId16"/>
    <p:sldId id="276" r:id="rId17"/>
    <p:sldId id="277" r:id="rId18"/>
    <p:sldId id="297" r:id="rId19"/>
    <p:sldId id="298" r:id="rId20"/>
    <p:sldId id="295" r:id="rId21"/>
    <p:sldId id="299" r:id="rId22"/>
    <p:sldId id="296" r:id="rId23"/>
  </p:sldIdLst>
  <p:sldSz cx="9144000" cy="6858000" type="screen4x3"/>
  <p:notesSz cx="7077075" cy="9369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00"/>
    <a:srgbClr val="19191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3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pPr>
              <a:defRPr/>
            </a:pPr>
            <a:fld id="{E4D6BF9C-79C9-4E77-BECE-D5D3FE875E4C}" type="datetimeFigureOut">
              <a:rPr lang="en-US"/>
              <a:pPr>
                <a:defRPr/>
              </a:pPr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525"/>
            <a:ext cx="3067050" cy="469900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9525"/>
            <a:ext cx="3067050" cy="469900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pPr>
              <a:defRPr/>
            </a:pPr>
            <a:fld id="{A6D5FCCE-9510-4E90-801F-ECC24024A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23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3263"/>
            <a:ext cx="4683125" cy="3513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449763"/>
            <a:ext cx="519112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1113"/>
            <a:ext cx="30670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73" tIns="46986" rIns="93973" bIns="4698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901113"/>
            <a:ext cx="30670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73" tIns="46986" rIns="93973" bIns="469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BB286C-4744-43E7-84A9-623B6026D2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857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62000" indent="-2921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731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430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1129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7ADCE12-00A7-4C1D-8558-AC1D7D955D9F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883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62000" indent="-2921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731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430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1129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755AF99-9686-44CA-9DFC-C178664403C7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54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62000" indent="-2921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731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430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1129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99A37D-735F-4E8A-9449-B24A517716B9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632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62000" indent="-2921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731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430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1129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A70599B-7222-4216-8DAF-126413A1FB6B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79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62000" indent="-2921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731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430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1129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6F87A74-C627-44A9-8299-C554E80A7690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46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62000" indent="-2921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731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430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1129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0FEE972-CEAB-4A16-B538-F4DF78FF3390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394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62000" indent="-2921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731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430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1129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49C4434-6A1B-4327-9AC8-A7B86D4F935B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327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62000" indent="-2921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731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430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1129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52D6E3D-7AD4-442F-B21F-F4A5146CD060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62000" indent="-2921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731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430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1129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1474AC8-3B38-4AEF-947C-7CEF570B56B0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406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62000" indent="-2921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731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430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1129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14E2BF7-E76C-44D8-B8FA-BE34E3F17BCF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16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62000" indent="-2921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731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430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1129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AA49707-3A54-4DE5-B252-37B0D503A548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04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62000" indent="-2921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731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430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1129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84DBC4B-8E82-4F7E-9EE5-3266E2504BBD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117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62000" indent="-2921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731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430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1129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0CDBD01-5224-41FA-A355-E12D5B145A17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473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62000" indent="-2921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731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430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112963" indent="-2333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6C268A7-5C32-4654-9E6F-3E43A3BA759B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1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+mn-ea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+mn-ea"/>
                </a:endParaRPr>
              </a:p>
            </p:txBody>
          </p:sp>
        </p:grpSp>
      </p:grpSp>
      <p:sp>
        <p:nvSpPr>
          <p:cNvPr id="936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37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F09D89D-1CE8-4E7E-8210-4BAD226B55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9236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9C0E2-C1F7-4C2A-BA4C-F30AC7DB56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496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C3304-FD36-4EF4-851A-AFCA7C753F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01237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3692A-A3C8-4F00-86B3-D94CD62CFA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53746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1A66A-627B-4A32-AD86-D27A29D697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2020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C38B5-471F-42A6-B87C-3038BB5135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1045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A82D9-E7DB-44FE-AC72-F38367EBBB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8885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256CF-6749-42FC-BFDB-DF4679BD6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6467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F3C07-7C15-42E8-A218-D360F79EFF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3375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3018F-822D-49D1-A522-23D953BD17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28945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97326-00AF-400B-B9E4-06F77D0447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0114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B51E3-303F-478C-B459-9EFFEC3DA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1842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09DA6-8F61-400E-A7FA-55ED33452C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5464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DE582-E317-4B92-B496-BD4CEE0818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64412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CB1C0-498D-4341-BF57-5A8C2380F6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8593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+mn-ea"/>
                </a:endParaRPr>
              </a:p>
            </p:txBody>
          </p:sp>
          <p:sp>
            <p:nvSpPr>
              <p:cNvPr id="834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+mn-ea"/>
                </a:endParaRPr>
              </a:p>
            </p:txBody>
          </p:sp>
        </p:grpSp>
      </p:grpSp>
      <p:sp>
        <p:nvSpPr>
          <p:cNvPr id="834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34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4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4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872A831-2C76-4FC6-8255-546C97CC25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34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jams.scholastic.com/studyjams/jams/science/matter/changes-of-matter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.docstoccdn.com/thumb/orig/1144175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5875"/>
            <a:ext cx="9110662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81800" y="6096000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http://studyjams.scholastic.com/studyjams/jams/science/matter/changes-of-matter.htm</a:t>
            </a:r>
            <a:endParaRPr lang="en-US" sz="800" dirty="0"/>
          </a:p>
        </p:txBody>
      </p:sp>
      <p:pic>
        <p:nvPicPr>
          <p:cNvPr id="31748" name="Picture 4" descr="http://www.scholastic.com/teachers/sites/default/files/imagecache/220h/asset/image/studyjams-changes-of-matter.jpg?13656341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12" y="6003587"/>
            <a:ext cx="971388" cy="84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73497" y="6420654"/>
            <a:ext cx="293989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video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533400"/>
            <a:ext cx="8613775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/>
              <a:t>Physical or Chemical Change?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4956175" cy="4498975"/>
          </a:xfrm>
        </p:spPr>
        <p:txBody>
          <a:bodyPr/>
          <a:lstStyle/>
          <a:p>
            <a:pPr eaLnBrk="1" hangingPunct="1">
              <a:defRPr/>
            </a:pPr>
            <a:endParaRPr lang="en-US" altLang="en-US" b="1"/>
          </a:p>
          <a:p>
            <a:pPr eaLnBrk="1" hangingPunct="1">
              <a:defRPr/>
            </a:pPr>
            <a:endParaRPr lang="en-US" altLang="en-US" b="1"/>
          </a:p>
          <a:p>
            <a:pPr eaLnBrk="1" hangingPunct="1">
              <a:defRPr/>
            </a:pPr>
            <a:r>
              <a:rPr lang="en-US" altLang="en-US" sz="3600" b="1"/>
              <a:t>The yolk of an egg, which contains sulfur, causes tarnish to form on silver.</a:t>
            </a:r>
          </a:p>
        </p:txBody>
      </p:sp>
      <p:pic>
        <p:nvPicPr>
          <p:cNvPr id="52228" name="Picture 5" descr="MMj0283552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35063"/>
            <a:ext cx="18288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 descr="Nukei_Tarnished_Sil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242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537575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/>
              <a:t>Physical or Chemical Change?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4956175" cy="4498975"/>
          </a:xfrm>
        </p:spPr>
        <p:txBody>
          <a:bodyPr/>
          <a:lstStyle/>
          <a:p>
            <a:pPr eaLnBrk="1" hangingPunct="1">
              <a:defRPr/>
            </a:pPr>
            <a:endParaRPr lang="en-US" altLang="en-US" b="1"/>
          </a:p>
          <a:p>
            <a:pPr eaLnBrk="1" hangingPunct="1">
              <a:defRPr/>
            </a:pPr>
            <a:endParaRPr lang="en-US" altLang="en-US" b="1"/>
          </a:p>
          <a:p>
            <a:pPr eaLnBrk="1" hangingPunct="1">
              <a:defRPr/>
            </a:pPr>
            <a:r>
              <a:rPr lang="en-US" altLang="en-US" sz="3600" b="1"/>
              <a:t>The ice on a lake melts to become water in the lake.</a:t>
            </a:r>
          </a:p>
        </p:txBody>
      </p:sp>
      <p:pic>
        <p:nvPicPr>
          <p:cNvPr id="54276" name="Picture 6" descr="MMAG00444_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48006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537575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/>
              <a:t>Physical or Chemical Change?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4956175" cy="4498975"/>
          </a:xfrm>
        </p:spPr>
        <p:txBody>
          <a:bodyPr/>
          <a:lstStyle/>
          <a:p>
            <a:pPr eaLnBrk="1" hangingPunct="1">
              <a:defRPr/>
            </a:pPr>
            <a:endParaRPr lang="en-US" altLang="en-US" b="1"/>
          </a:p>
          <a:p>
            <a:pPr eaLnBrk="1" hangingPunct="1">
              <a:defRPr/>
            </a:pPr>
            <a:endParaRPr lang="en-US" altLang="en-US" b="1"/>
          </a:p>
          <a:p>
            <a:pPr eaLnBrk="1" hangingPunct="1">
              <a:defRPr/>
            </a:pPr>
            <a:r>
              <a:rPr lang="en-US" altLang="en-US" sz="3600" b="1"/>
              <a:t>Charcoal in a fire turns to ash after several hours.</a:t>
            </a:r>
          </a:p>
        </p:txBody>
      </p:sp>
      <p:pic>
        <p:nvPicPr>
          <p:cNvPr id="56324" name="Picture 6" descr="charco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350520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537575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/>
              <a:t>Physical or Chemical Change?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4956175" cy="4498975"/>
          </a:xfrm>
        </p:spPr>
        <p:txBody>
          <a:bodyPr/>
          <a:lstStyle/>
          <a:p>
            <a:pPr eaLnBrk="1" hangingPunct="1">
              <a:defRPr/>
            </a:pPr>
            <a:endParaRPr lang="en-US" altLang="en-US" b="1"/>
          </a:p>
          <a:p>
            <a:pPr eaLnBrk="1" hangingPunct="1">
              <a:defRPr/>
            </a:pPr>
            <a:endParaRPr lang="en-US" altLang="en-US" b="1"/>
          </a:p>
          <a:p>
            <a:pPr eaLnBrk="1" hangingPunct="1">
              <a:defRPr/>
            </a:pPr>
            <a:r>
              <a:rPr lang="en-US" altLang="en-US" sz="3600" b="1"/>
              <a:t>A battery makes electricity to turn on a flashlight.</a:t>
            </a:r>
          </a:p>
        </p:txBody>
      </p:sp>
      <p:pic>
        <p:nvPicPr>
          <p:cNvPr id="60420" name="Picture 5" descr="j028373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28956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537575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/>
              <a:t>Physical or Chemical Change?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4956175" cy="4498975"/>
          </a:xfrm>
        </p:spPr>
        <p:txBody>
          <a:bodyPr/>
          <a:lstStyle/>
          <a:p>
            <a:pPr eaLnBrk="1" hangingPunct="1">
              <a:defRPr/>
            </a:pPr>
            <a:endParaRPr lang="en-US" altLang="en-US" b="1"/>
          </a:p>
          <a:p>
            <a:pPr eaLnBrk="1" hangingPunct="1">
              <a:defRPr/>
            </a:pPr>
            <a:endParaRPr lang="en-US" altLang="en-US" b="1"/>
          </a:p>
          <a:p>
            <a:pPr eaLnBrk="1" hangingPunct="1">
              <a:defRPr/>
            </a:pPr>
            <a:r>
              <a:rPr lang="en-US" altLang="en-US" sz="3600" b="1"/>
              <a:t>A pencil is sharpened in a pencil sharpener, leaving behind shavings.</a:t>
            </a:r>
          </a:p>
        </p:txBody>
      </p:sp>
      <p:pic>
        <p:nvPicPr>
          <p:cNvPr id="58372" name="Picture 5" descr="j02836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28956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613775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/>
              <a:t>Physical or Chemical Change?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232775" cy="144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altLang="en-US" sz="2800" b="1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b="1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b="1"/>
              <a:t>A bicycle rusts when left in the rain.</a:t>
            </a:r>
          </a:p>
        </p:txBody>
      </p:sp>
      <p:pic>
        <p:nvPicPr>
          <p:cNvPr id="62468" name="Picture 10" descr="102283722_1cc859fb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05200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613775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/>
              <a:t>Physical or Chemical Change?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4956175" cy="4498975"/>
          </a:xfrm>
        </p:spPr>
        <p:txBody>
          <a:bodyPr/>
          <a:lstStyle/>
          <a:p>
            <a:pPr eaLnBrk="1" hangingPunct="1">
              <a:defRPr/>
            </a:pPr>
            <a:endParaRPr lang="en-US" altLang="en-US" b="1"/>
          </a:p>
          <a:p>
            <a:pPr eaLnBrk="1" hangingPunct="1">
              <a:defRPr/>
            </a:pPr>
            <a:endParaRPr lang="en-US" altLang="en-US" b="1"/>
          </a:p>
          <a:p>
            <a:pPr eaLnBrk="1" hangingPunct="1">
              <a:defRPr/>
            </a:pPr>
            <a:r>
              <a:rPr lang="en-US" altLang="en-US" sz="3600" b="1"/>
              <a:t>A shirt is accidentally torn in the washing machine.</a:t>
            </a:r>
          </a:p>
        </p:txBody>
      </p:sp>
      <p:pic>
        <p:nvPicPr>
          <p:cNvPr id="64516" name="Picture 6" descr="MMj0365220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613775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/>
              <a:t>Physical or Chemical Change?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4956175" cy="4498975"/>
          </a:xfrm>
        </p:spPr>
        <p:txBody>
          <a:bodyPr/>
          <a:lstStyle/>
          <a:p>
            <a:pPr eaLnBrk="1" hangingPunct="1">
              <a:defRPr/>
            </a:pPr>
            <a:endParaRPr lang="en-US" altLang="en-US" b="1"/>
          </a:p>
          <a:p>
            <a:pPr eaLnBrk="1" hangingPunct="1">
              <a:defRPr/>
            </a:pPr>
            <a:endParaRPr lang="en-US" altLang="en-US" b="1"/>
          </a:p>
          <a:p>
            <a:pPr eaLnBrk="1" hangingPunct="1">
              <a:defRPr/>
            </a:pPr>
            <a:r>
              <a:rPr lang="en-US" altLang="en-US" sz="3600" b="1"/>
              <a:t>A log is split in two by an axe.</a:t>
            </a:r>
          </a:p>
        </p:txBody>
      </p:sp>
      <p:pic>
        <p:nvPicPr>
          <p:cNvPr id="66564" name="Picture 5" descr="MMj0283699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27146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Reactants and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" y="1143000"/>
            <a:ext cx="8229600" cy="5010150"/>
          </a:xfrm>
        </p:spPr>
        <p:txBody>
          <a:bodyPr/>
          <a:lstStyle/>
          <a:p>
            <a:pPr>
              <a:defRPr/>
            </a:pPr>
            <a:r>
              <a:rPr lang="en-US" dirty="0"/>
              <a:t>Reactants:  </a:t>
            </a:r>
          </a:p>
          <a:p>
            <a:pPr lvl="1">
              <a:defRPr/>
            </a:pPr>
            <a:r>
              <a:rPr lang="en-US" sz="3200" dirty="0"/>
              <a:t>what reacts to form a </a:t>
            </a:r>
            <a:r>
              <a:rPr lang="en-US" sz="3200"/>
              <a:t>chemical reaction</a:t>
            </a:r>
            <a:endParaRPr lang="en-US" sz="3200" dirty="0"/>
          </a:p>
          <a:p>
            <a:pPr lvl="1">
              <a:defRPr/>
            </a:pPr>
            <a:r>
              <a:rPr lang="en-US" sz="3200" dirty="0"/>
              <a:t>starting point in a change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103426" name="Picture 2" descr="https://learningspy.files.wordpress.com/2013/07/screen-shot-2013-07-18-at-10-22-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3200400"/>
            <a:ext cx="46751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90500" y="3382963"/>
            <a:ext cx="4152900" cy="3243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A3C145"/>
              </a:buClr>
              <a:buSzPct val="80000"/>
              <a:buFont typeface="Arial" panose="020B0604020202020204" pitchFamily="34" charset="0"/>
              <a:buChar char="►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Products</a:t>
            </a:r>
          </a:p>
          <a:p>
            <a:pPr marL="742950" lvl="1" indent="-285750">
              <a:spcBef>
                <a:spcPct val="20000"/>
              </a:spcBef>
              <a:buClr>
                <a:srgbClr val="6FA9B7"/>
              </a:buClr>
              <a:buFont typeface="Wingdings" panose="05000000000000000000" pitchFamily="2" charset="2"/>
              <a:buChar char="§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what is produced in a chemical reaction</a:t>
            </a:r>
          </a:p>
          <a:p>
            <a:pPr marL="742950" lvl="1" indent="-285750">
              <a:spcBef>
                <a:spcPct val="20000"/>
              </a:spcBef>
              <a:buClr>
                <a:srgbClr val="6FA9B7"/>
              </a:buClr>
              <a:buFont typeface="Wingdings" panose="05000000000000000000" pitchFamily="2" charset="2"/>
              <a:buChar char="§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results of the change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http://chemwiki.ucdavis.edu/@api/deki/files/8288/combustion_3.png?size=bestfit&amp;width=600&amp;height=223&amp;revision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-3843338"/>
            <a:ext cx="82296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0600" y="914400"/>
            <a:ext cx="76612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Molecules of the reactants rearrange to become molecules of the product.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04800" y="2352675"/>
            <a:ext cx="8553450" cy="3351213"/>
            <a:chOff x="304800" y="2351901"/>
            <a:chExt cx="8553591" cy="3352681"/>
          </a:xfrm>
        </p:grpSpPr>
        <p:sp>
          <p:nvSpPr>
            <p:cNvPr id="46085" name="TextBox 4"/>
            <p:cNvSpPr txBox="1">
              <a:spLocks noChangeArrowheads="1"/>
            </p:cNvSpPr>
            <p:nvPr/>
          </p:nvSpPr>
          <p:spPr bwMode="auto">
            <a:xfrm>
              <a:off x="1235013" y="5119807"/>
              <a:ext cx="669316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/>
                <a:t>Reactants				Products</a:t>
              </a:r>
            </a:p>
          </p:txBody>
        </p:sp>
        <p:pic>
          <p:nvPicPr>
            <p:cNvPr id="46086" name="Picture 8" descr="http://study.com/cimages/multimages/16/Photosynthesis_art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351901"/>
              <a:ext cx="8553591" cy="265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b="1"/>
              <a:t>Physical Changes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990600"/>
            <a:ext cx="7775575" cy="4041775"/>
          </a:xfrm>
        </p:spPr>
        <p:txBody>
          <a:bodyPr/>
          <a:lstStyle/>
          <a:p>
            <a:pPr marL="533400" indent="-533400" eaLnBrk="1" hangingPunct="1">
              <a:buFont typeface="Arial" charset="0"/>
              <a:buNone/>
              <a:defRPr/>
            </a:pPr>
            <a:endParaRPr lang="en-US" b="1" dirty="0">
              <a:ea typeface="ＭＳ Ｐゴシック" charset="0"/>
            </a:endParaRPr>
          </a:p>
          <a:p>
            <a:pPr marL="533400" indent="-533400" eaLnBrk="1" hangingPunct="1">
              <a:buFont typeface="Arial" charset="0"/>
              <a:buChar char="►"/>
              <a:defRPr/>
            </a:pPr>
            <a:r>
              <a:rPr lang="en-US" b="1" dirty="0">
                <a:ea typeface="ＭＳ Ｐゴシック" charset="0"/>
              </a:rPr>
              <a:t>a change that occurs  </a:t>
            </a:r>
          </a:p>
          <a:p>
            <a:pPr marL="533400" indent="-533400" eaLnBrk="1" hangingPunct="1">
              <a:buFont typeface="Arial" charset="0"/>
              <a:buNone/>
              <a:defRPr/>
            </a:pPr>
            <a:r>
              <a:rPr lang="en-US" b="1" dirty="0">
                <a:ea typeface="ＭＳ Ｐゴシック" charset="0"/>
              </a:rPr>
              <a:t>	without changing the </a:t>
            </a:r>
            <a:r>
              <a:rPr lang="en-US" b="1" dirty="0">
                <a:effectLst/>
                <a:ea typeface="ＭＳ Ｐゴシック" charset="0"/>
              </a:rPr>
              <a:t>identity</a:t>
            </a:r>
            <a:r>
              <a:rPr lang="en-US" b="1" dirty="0">
                <a:ea typeface="ＭＳ Ｐゴシック" charset="0"/>
              </a:rPr>
              <a:t> of the substance.</a:t>
            </a:r>
          </a:p>
          <a:p>
            <a:pPr marL="533400" indent="-533400" eaLnBrk="1" hangingPunct="1">
              <a:buFont typeface="Arial" charset="0"/>
              <a:buChar char="►"/>
              <a:defRPr/>
            </a:pPr>
            <a:r>
              <a:rPr lang="en-US" b="1" dirty="0">
                <a:effectLst/>
                <a:ea typeface="ＭＳ Ｐゴシック" charset="0"/>
              </a:rPr>
              <a:t>No</a:t>
            </a:r>
            <a:r>
              <a:rPr lang="en-US" b="1" dirty="0">
                <a:ea typeface="ＭＳ Ｐゴシック" charset="0"/>
              </a:rPr>
              <a:t> new substances are formed.</a:t>
            </a:r>
          </a:p>
          <a:p>
            <a:pPr marL="533400" indent="-533400" eaLnBrk="1" hangingPunct="1">
              <a:buFont typeface="Arial" charset="0"/>
              <a:buNone/>
              <a:defRPr/>
            </a:pPr>
            <a:endParaRPr lang="en-US" sz="2800" b="1" dirty="0">
              <a:ea typeface="ＭＳ Ｐゴシック" charset="0"/>
            </a:endParaRPr>
          </a:p>
        </p:txBody>
      </p:sp>
      <p:pic>
        <p:nvPicPr>
          <p:cNvPr id="32772" name="Picture 9" descr="MMj0336676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48200"/>
            <a:ext cx="198120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age.slidesharecdn.com/lawofconservationofmass1-140222232734-phpapp01/95/law-of-conservation-of-mass-1-3-638.jpg?cb=13931332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550"/>
            <a:ext cx="8551863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9147175" cy="4498975"/>
          </a:xfrm>
        </p:spPr>
        <p:txBody>
          <a:bodyPr/>
          <a:lstStyle/>
          <a:p>
            <a:pPr>
              <a:defRPr/>
            </a:pPr>
            <a:r>
              <a:rPr lang="en-US" dirty="0"/>
              <a:t>Same elements but new molecules are formed.</a:t>
            </a:r>
          </a:p>
        </p:txBody>
      </p:sp>
      <p:sp>
        <p:nvSpPr>
          <p:cNvPr id="48131" name="AutoShape 4" descr="Image result for baking soda + vinegar chemical equation"/>
          <p:cNvSpPr>
            <a:spLocks noChangeAspect="1" noChangeArrowheads="1"/>
          </p:cNvSpPr>
          <p:nvPr/>
        </p:nvSpPr>
        <p:spPr bwMode="auto">
          <a:xfrm>
            <a:off x="18732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48132" name="Picture 6" descr="http://eenaanddevika.weebly.com/uploads/1/3/9/5/13959118/8187552.png?7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69818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6" descr="http://www3.delta.edu/bernadetteharkness/Ch4AtomicTheoryPart1/conserv%20mass%20baking%20soda%20vineg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3971925"/>
            <a:ext cx="59245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encrypted-tbn3.gstatic.com/images?q=tbn:ANd9GcQq4d_ULaMQXXvKwPIeA8ws6f_NcVyzKElTMi9KUUr8qOuLNhXP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9525"/>
            <a:ext cx="523875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b="1"/>
              <a:t>Examples of Physical Changes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8540750" cy="449580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altLang="en-US" b="1" dirty="0"/>
              <a:t>Change in size </a:t>
            </a:r>
            <a:r>
              <a:rPr lang="en-US" altLang="en-US" b="1"/>
              <a:t>or shape</a:t>
            </a:r>
            <a:endParaRPr lang="en-US" altLang="en-US" b="1" dirty="0"/>
          </a:p>
          <a:p>
            <a:pPr marL="933450" lvl="1" indent="-533400" eaLnBrk="1" hangingPunct="1">
              <a:defRPr/>
            </a:pPr>
            <a:r>
              <a:rPr lang="en-US" altLang="en-US" sz="3200" b="1" dirty="0"/>
              <a:t>Pencil shavings</a:t>
            </a:r>
          </a:p>
          <a:p>
            <a:pPr marL="933450" lvl="1" indent="-533400" eaLnBrk="1" hangingPunct="1">
              <a:defRPr/>
            </a:pPr>
            <a:r>
              <a:rPr lang="en-US" altLang="en-US" sz="3200" b="1" dirty="0"/>
              <a:t>Torn Paper</a:t>
            </a:r>
          </a:p>
          <a:p>
            <a:pPr marL="933450" lvl="1" indent="-533400" eaLnBrk="1" hangingPunct="1">
              <a:defRPr/>
            </a:pPr>
            <a:r>
              <a:rPr lang="en-US" altLang="en-US" sz="3200" b="1" dirty="0"/>
              <a:t>Crushed ice</a:t>
            </a:r>
          </a:p>
          <a:p>
            <a:pPr marL="533400" indent="-533400" eaLnBrk="1" hangingPunct="1">
              <a:defRPr/>
            </a:pPr>
            <a:r>
              <a:rPr lang="en-US" altLang="en-US" b="1" dirty="0"/>
              <a:t>Dissolving</a:t>
            </a:r>
          </a:p>
          <a:p>
            <a:pPr marL="933450" lvl="1" indent="-533400" eaLnBrk="1" hangingPunct="1">
              <a:defRPr/>
            </a:pPr>
            <a:r>
              <a:rPr lang="en-US" altLang="en-US" sz="3200" b="1" dirty="0"/>
              <a:t>Sugar dissolved in water</a:t>
            </a:r>
          </a:p>
          <a:p>
            <a:pPr marL="533400" indent="-533400" eaLnBrk="1" hangingPunct="1">
              <a:defRPr/>
            </a:pPr>
            <a:r>
              <a:rPr lang="en-US" altLang="en-US" b="1" dirty="0"/>
              <a:t>State Change</a:t>
            </a:r>
          </a:p>
          <a:p>
            <a:pPr marL="933450" lvl="1" indent="-533400" eaLnBrk="1" hangingPunct="1">
              <a:defRPr/>
            </a:pPr>
            <a:r>
              <a:rPr lang="en-US" altLang="en-US" sz="3200" b="1" dirty="0"/>
              <a:t>Freezing, evaporating, boiling, </a:t>
            </a:r>
            <a:r>
              <a:rPr lang="en-US" altLang="en-US" sz="3200" b="1" dirty="0" err="1"/>
              <a:t>etc</a:t>
            </a:r>
            <a:endParaRPr lang="en-US" altLang="en-US" sz="3200" b="1" dirty="0"/>
          </a:p>
        </p:txBody>
      </p:sp>
      <p:pic>
        <p:nvPicPr>
          <p:cNvPr id="47107" name="Picture 8" descr="j02836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81200"/>
            <a:ext cx="19812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8" descr="http://thehappyscientist.com/files/EOWpics/change/sug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3684588"/>
            <a:ext cx="2573337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b="1"/>
              <a:t>Chemical Changes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5413375" cy="449897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n-US" altLang="en-US" b="1" dirty="0"/>
              <a:t>a change that occurs that causes the identity of a substance to change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en-US" b="1" dirty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n-US" altLang="en-US" b="1" dirty="0"/>
              <a:t>New substances with new properties are formed</a:t>
            </a:r>
          </a:p>
        </p:txBody>
      </p:sp>
      <p:pic>
        <p:nvPicPr>
          <p:cNvPr id="36868" name="Picture 10" descr="MMAG00567_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2995613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9"/>
          <a:stretch>
            <a:fillRect/>
          </a:stretch>
        </p:blipFill>
        <p:spPr bwMode="auto">
          <a:xfrm>
            <a:off x="304800" y="1371600"/>
            <a:ext cx="8540750" cy="2590800"/>
          </a:xfrm>
          <a:prstGeom prst="rect">
            <a:avLst/>
          </a:prstGeom>
          <a:noFill/>
          <a:ln w="57150">
            <a:solidFill>
              <a:srgbClr val="19191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381000" y="457200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/>
              <a:t>Evidence of Chemical Change</a:t>
            </a:r>
          </a:p>
        </p:txBody>
      </p:sp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304800" y="4495800"/>
            <a:ext cx="5486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b="1"/>
              <a:t>New color appears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b="1"/>
              <a:t>Bubbles or fizzing</a:t>
            </a:r>
          </a:p>
        </p:txBody>
      </p:sp>
      <p:sp>
        <p:nvSpPr>
          <p:cNvPr id="51204" name="Text Box 7"/>
          <p:cNvSpPr txBox="1">
            <a:spLocks noChangeArrowheads="1"/>
          </p:cNvSpPr>
          <p:nvPr/>
        </p:nvSpPr>
        <p:spPr bwMode="auto">
          <a:xfrm>
            <a:off x="5105400" y="3733800"/>
            <a:ext cx="4419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50000"/>
              </a:spcBef>
              <a:buFontTx/>
              <a:buChar char="•"/>
              <a:defRPr/>
            </a:pPr>
            <a:endParaRPr lang="en-US" alt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3200" b="1" dirty="0"/>
              <a:t>Precipitate forms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3200" b="1" dirty="0"/>
              <a:t>   (solid material)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3200" b="1" dirty="0"/>
              <a:t>Odor is produced</a:t>
            </a:r>
          </a:p>
          <a:p>
            <a:pPr>
              <a:spcBef>
                <a:spcPct val="50000"/>
              </a:spcBef>
              <a:defRPr/>
            </a:pPr>
            <a:endParaRPr lang="en-US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914400" y="5410200"/>
            <a:ext cx="731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b="1">
                <a:solidFill>
                  <a:srgbClr val="C00000"/>
                </a:solidFill>
              </a:rPr>
              <a:t>Difficult or impossible to reverse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81063" y="1724025"/>
            <a:ext cx="4572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b="1"/>
              <a:t>Energy is produced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3200" b="1"/>
              <a:t>Light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3200" b="1"/>
              <a:t>Heat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3200" b="1"/>
              <a:t>Sound </a:t>
            </a:r>
          </a:p>
        </p:txBody>
      </p:sp>
      <p:pic>
        <p:nvPicPr>
          <p:cNvPr id="98306" name="Picture 2" descr="http://passnownow.com/wp-content/uploads/2014/11/ch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78075"/>
            <a:ext cx="32766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More evidence…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https://encrypted-tbn0.gstatic.com/images?q=tbn:ANd9GcRYTazkPu6g_2Jjt4EtJdLP5N32-tJ5Pv19lOkAyBd40-M-iMm1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676400"/>
            <a:ext cx="26431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9050" y="228600"/>
            <a:ext cx="91630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dirty="0"/>
              <a:t>Examples of Chemical Changes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-19050" y="1219200"/>
            <a:ext cx="8455025" cy="28956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b="1" dirty="0">
              <a:ea typeface="ＭＳ Ｐゴシック" charset="0"/>
            </a:endParaRPr>
          </a:p>
          <a:p>
            <a:pPr marL="533400" indent="-533400" eaLnBrk="1" hangingPunct="1">
              <a:buFont typeface="Arial" charset="0"/>
              <a:buChar char="►"/>
              <a:defRPr/>
            </a:pPr>
            <a:r>
              <a:rPr lang="en-US" b="1" dirty="0">
                <a:ea typeface="ＭＳ Ｐゴシック" charset="0"/>
              </a:rPr>
              <a:t>Reactions with Acids</a:t>
            </a:r>
          </a:p>
          <a:p>
            <a:pPr marL="933450" lvl="1" indent="-533400" eaLnBrk="1" hangingPunct="1">
              <a:buFont typeface="Arial" charset="0"/>
              <a:buChar char="►"/>
              <a:defRPr/>
            </a:pPr>
            <a:r>
              <a:rPr lang="en-US" b="1" dirty="0">
                <a:ea typeface="ＭＳ Ｐゴシック" charset="0"/>
              </a:rPr>
              <a:t>Vinegar + baking soda =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b="1" dirty="0">
                <a:ea typeface="ＭＳ Ｐゴシック" charset="0"/>
              </a:rPr>
              <a:t>     release of Carbon Dioxide Gas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b="1" dirty="0">
              <a:ea typeface="ＭＳ Ｐゴシック" charset="0"/>
            </a:endParaRPr>
          </a:p>
          <a:p>
            <a:pPr eaLnBrk="1" hangingPunct="1">
              <a:defRPr/>
            </a:pPr>
            <a:r>
              <a:rPr lang="en-US" b="1" dirty="0">
                <a:ea typeface="ＭＳ Ｐゴシック" charset="0"/>
              </a:rPr>
              <a:t>  Reactions with Oxygen</a:t>
            </a:r>
          </a:p>
          <a:p>
            <a:pPr lvl="1" eaLnBrk="1" hangingPunct="1">
              <a:defRPr/>
            </a:pPr>
            <a:r>
              <a:rPr lang="en-US" b="1" dirty="0">
                <a:ea typeface="ＭＳ Ｐゴシック" charset="0"/>
              </a:rPr>
              <a:t>Iron + oxygen = rust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en-US" b="1" dirty="0">
              <a:ea typeface="ＭＳ Ｐゴシック" charset="0"/>
            </a:endParaRPr>
          </a:p>
        </p:txBody>
      </p:sp>
      <p:pic>
        <p:nvPicPr>
          <p:cNvPr id="52231" name="Picture 7" descr="http://www.bbc.co.uk/staticarchive/a27123d0d6b3ae083b5ec75b5bb87c91112a28b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4267200"/>
            <a:ext cx="21526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4" name="Picture 8" descr="http://chatt.hdsb.ca/~1stecmarksm1/S128D7C12.3/campf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1371600"/>
            <a:ext cx="299085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0" name="Picture 14" descr="http://www.realbakingwithrose.com/%233%20Baked%20Cake%20Layer%20in%20P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531938"/>
            <a:ext cx="179705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10" descr="http://upload.wikimedia.org/wikipedia/commons/thumb/3/3d/Fireworks_in_monterrey.jpg/400px-Fireworks_in_monterr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619500"/>
            <a:ext cx="304323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000" b="1" dirty="0"/>
              <a:t>More Examples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171700" y="1524000"/>
            <a:ext cx="4727575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/>
              <a:t>Wood burning</a:t>
            </a:r>
          </a:p>
          <a:p>
            <a:pPr eaLnBrk="1" hangingPunct="1">
              <a:defRPr/>
            </a:pPr>
            <a:r>
              <a:rPr lang="en-US" altLang="en-US" b="1" dirty="0"/>
              <a:t>Leaves changing</a:t>
            </a:r>
          </a:p>
          <a:p>
            <a:pPr eaLnBrk="1" hangingPunct="1">
              <a:defRPr/>
            </a:pPr>
            <a:r>
              <a:rPr lang="en-US" altLang="en-US" b="1" dirty="0"/>
              <a:t>Food digesting</a:t>
            </a:r>
          </a:p>
          <a:p>
            <a:pPr eaLnBrk="1" hangingPunct="1">
              <a:defRPr/>
            </a:pPr>
            <a:r>
              <a:rPr lang="en-US" altLang="en-US" b="1" dirty="0"/>
              <a:t>Fireworks </a:t>
            </a:r>
          </a:p>
          <a:p>
            <a:pPr eaLnBrk="1" hangingPunct="1">
              <a:defRPr/>
            </a:pPr>
            <a:r>
              <a:rPr lang="en-US" altLang="en-US" b="1" dirty="0"/>
              <a:t>Cooking/baking</a:t>
            </a:r>
          </a:p>
        </p:txBody>
      </p:sp>
      <p:pic>
        <p:nvPicPr>
          <p:cNvPr id="60428" name="Picture 12" descr="Image result for chemical changes examp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4833938"/>
            <a:ext cx="2624137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537575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/>
              <a:t>Physical or Chemical Change?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2362200"/>
            <a:ext cx="3660775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altLang="en-US" sz="2400" b="1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b="1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/>
              <a:t>Water evaporates from the ocean.</a:t>
            </a:r>
          </a:p>
        </p:txBody>
      </p:sp>
      <p:pic>
        <p:nvPicPr>
          <p:cNvPr id="50180" name="Picture 12" descr="Evapo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29448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3650</TotalTime>
  <Words>358</Words>
  <Application>Microsoft Office PowerPoint</Application>
  <PresentationFormat>On-screen Show (4:3)</PresentationFormat>
  <Paragraphs>107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MS PGothic</vt:lpstr>
      <vt:lpstr>MS PGothic</vt:lpstr>
      <vt:lpstr>Arial</vt:lpstr>
      <vt:lpstr>Tahoma</vt:lpstr>
      <vt:lpstr>Wingdings</vt:lpstr>
      <vt:lpstr>Compass</vt:lpstr>
      <vt:lpstr>PowerPoint Presentation</vt:lpstr>
      <vt:lpstr>Physical Changes</vt:lpstr>
      <vt:lpstr>Examples of Physical Changes</vt:lpstr>
      <vt:lpstr>Chemical Changes</vt:lpstr>
      <vt:lpstr>PowerPoint Presentation</vt:lpstr>
      <vt:lpstr>More evidence…</vt:lpstr>
      <vt:lpstr>Examples of Chemical Changes</vt:lpstr>
      <vt:lpstr>More Examples</vt:lpstr>
      <vt:lpstr>Physical or Chemical Change?</vt:lpstr>
      <vt:lpstr>Physical or Chemical Change?</vt:lpstr>
      <vt:lpstr>Physical or Chemical Change?</vt:lpstr>
      <vt:lpstr>Physical or Chemical Change?</vt:lpstr>
      <vt:lpstr>Physical or Chemical Change?</vt:lpstr>
      <vt:lpstr>Physical or Chemical Change?</vt:lpstr>
      <vt:lpstr>Physical or Chemical Change?</vt:lpstr>
      <vt:lpstr>Physical or Chemical Change?</vt:lpstr>
      <vt:lpstr>Physical or Chemical Change?</vt:lpstr>
      <vt:lpstr>Reactants and Products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and Chemical Changes and Properties</dc:title>
  <dc:creator>Georgeann Wright</dc:creator>
  <cp:lastModifiedBy>Kimberly Sorvala</cp:lastModifiedBy>
  <cp:revision>69</cp:revision>
  <cp:lastPrinted>2016-03-22T14:49:16Z</cp:lastPrinted>
  <dcterms:created xsi:type="dcterms:W3CDTF">2005-10-12T02:28:51Z</dcterms:created>
  <dcterms:modified xsi:type="dcterms:W3CDTF">2020-01-09T15:39:42Z</dcterms:modified>
</cp:coreProperties>
</file>