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589BC4"/>
            </a:gs>
            <a:gs pos="99000">
              <a:schemeClr val="bg2">
                <a:lumMod val="50000"/>
              </a:schemeClr>
            </a:gs>
            <a:gs pos="53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Transport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9140" y="391286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Processes in which nutrients pass through a cell membrane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9770" y="6430724"/>
            <a:ext cx="23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Cellular Transport video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09" y="6013634"/>
            <a:ext cx="1117161" cy="8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99" y="0"/>
            <a:ext cx="10364451" cy="1596177"/>
          </a:xfrm>
        </p:spPr>
        <p:txBody>
          <a:bodyPr/>
          <a:lstStyle/>
          <a:p>
            <a:r>
              <a:rPr lang="en-US" dirty="0"/>
              <a:t>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209" y="1320605"/>
            <a:ext cx="5273457" cy="3424107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ffy" pitchFamily="2" charset="0"/>
              </a:rPr>
              <a:t>Moves substances from areas of high concentration to areas of lower concentration</a:t>
            </a:r>
          </a:p>
          <a:p>
            <a:r>
              <a:rPr lang="en-US" sz="2800" b="1" dirty="0">
                <a:latin typeface="Taffy" pitchFamily="2" charset="0"/>
              </a:rPr>
              <a:t>Passive transport:  requires no energy</a:t>
            </a:r>
          </a:p>
          <a:p>
            <a:r>
              <a:rPr lang="en-US" sz="2800" b="1" dirty="0">
                <a:latin typeface="Taffy" pitchFamily="2" charset="0"/>
              </a:rPr>
              <a:t>Continues until equilibrium is reached</a:t>
            </a:r>
          </a:p>
          <a:p>
            <a:r>
              <a:rPr lang="en-US" sz="2800" b="1" dirty="0">
                <a:latin typeface="Taffy" pitchFamily="2" charset="0"/>
              </a:rPr>
              <a:t>Example:  perfume in air or food coloring in water</a:t>
            </a:r>
          </a:p>
        </p:txBody>
      </p:sp>
      <p:pic>
        <p:nvPicPr>
          <p:cNvPr id="1026" name="Picture 2" descr="http://www.biologyguide.net/img/notes/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66" y="1887048"/>
            <a:ext cx="6256326" cy="39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93049"/>
            <a:ext cx="10364451" cy="1596177"/>
          </a:xfrm>
        </p:spPr>
        <p:txBody>
          <a:bodyPr/>
          <a:lstStyle/>
          <a:p>
            <a:r>
              <a:rPr lang="en-US" dirty="0"/>
              <a:t>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89226"/>
            <a:ext cx="10363826" cy="342410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ffy" pitchFamily="2" charset="0"/>
              </a:rPr>
              <a:t>Passive transport</a:t>
            </a:r>
          </a:p>
          <a:p>
            <a:r>
              <a:rPr lang="en-US" sz="3200" b="1" dirty="0">
                <a:latin typeface="Taffy" pitchFamily="2" charset="0"/>
              </a:rPr>
              <a:t>Diffusion of water across a membrane </a:t>
            </a:r>
          </a:p>
          <a:p>
            <a:r>
              <a:rPr lang="en-US" sz="3200" b="1" dirty="0">
                <a:latin typeface="Taffy" pitchFamily="2" charset="0"/>
              </a:rPr>
              <a:t>Cells are surrounded by water creating equilibrium.  If they weren’t, osmosis would move water out</a:t>
            </a:r>
          </a:p>
          <a:p>
            <a:r>
              <a:rPr lang="en-US" sz="3200" b="1" dirty="0">
                <a:latin typeface="Taffy" pitchFamily="2" charset="0"/>
              </a:rPr>
              <a:t>Example:  water/iodine passing through baggie and turning starch purple</a:t>
            </a:r>
          </a:p>
        </p:txBody>
      </p:sp>
      <p:pic>
        <p:nvPicPr>
          <p:cNvPr id="2050" name="Picture 2" descr="http://www.stephsnature.com/images/Websitelifescience/funwa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25" y="1386571"/>
            <a:ext cx="190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207" y="2214694"/>
            <a:ext cx="5386818" cy="3424107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Taffy" pitchFamily="2" charset="0"/>
              </a:rPr>
              <a:t>Passive transport</a:t>
            </a:r>
          </a:p>
          <a:p>
            <a:r>
              <a:rPr lang="en-US" sz="3200" b="1" dirty="0">
                <a:latin typeface="Taffy" pitchFamily="2" charset="0"/>
              </a:rPr>
              <a:t>Allows larger substances to enter cell with help of transport proteins</a:t>
            </a:r>
          </a:p>
          <a:p>
            <a:r>
              <a:rPr lang="en-US" sz="3200" b="1" dirty="0">
                <a:latin typeface="Taffy" pitchFamily="2" charset="0"/>
              </a:rPr>
              <a:t>Like a drive thru window</a:t>
            </a:r>
          </a:p>
        </p:txBody>
      </p:sp>
      <p:pic>
        <p:nvPicPr>
          <p:cNvPr id="3074" name="Picture 2" descr="http://upload.wikimedia.org/wikipedia/commons/thumb/9/91/Scheme_facilitated_diffusion_in_cell_membrane-en.svg/2000px-Scheme_facilitated_diffusion_in_cell_membrane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5033"/>
            <a:ext cx="5641513" cy="24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57" y="162565"/>
            <a:ext cx="10364451" cy="1596177"/>
          </a:xfrm>
        </p:spPr>
        <p:txBody>
          <a:bodyPr/>
          <a:lstStyle/>
          <a:p>
            <a:r>
              <a:rPr lang="en-US" dirty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7786" y="1755236"/>
            <a:ext cx="5236504" cy="342410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ffy" pitchFamily="2" charset="0"/>
              </a:rPr>
              <a:t>Require ENERGY to move nutrients into cell</a:t>
            </a:r>
          </a:p>
          <a:p>
            <a:r>
              <a:rPr lang="en-US" sz="3200" b="1" dirty="0">
                <a:latin typeface="Taffy" pitchFamily="2" charset="0"/>
              </a:rPr>
              <a:t>Concentration of substance is already greater inside the cell</a:t>
            </a:r>
          </a:p>
          <a:p>
            <a:r>
              <a:rPr lang="en-US" sz="3200" b="1" dirty="0">
                <a:latin typeface="Taffy" pitchFamily="2" charset="0"/>
              </a:rPr>
              <a:t>Like moving into a football stadium as the crowd is leaving</a:t>
            </a:r>
          </a:p>
        </p:txBody>
      </p:sp>
      <p:pic>
        <p:nvPicPr>
          <p:cNvPr id="4098" name="Picture 2" descr="http://upload.wikimedia.org/wikipedia/commons/thumb/4/40/Scheme_secundary_active_transport-en.svg/2000px-Scheme_secundary_active_transport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68" y="2263362"/>
            <a:ext cx="6789332" cy="35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38CE-96A4-4AF3-8DDD-0EEE89E3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Large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C96-CBD5-4354-98D4-A63F96BA01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Endocytosis:</a:t>
            </a:r>
          </a:p>
          <a:p>
            <a:pPr lvl="1"/>
            <a:r>
              <a:rPr lang="en-US" sz="3200" dirty="0"/>
              <a:t>The cell membrane takes particles into the cell by changing shape and engulfing the particles</a:t>
            </a:r>
          </a:p>
          <a:p>
            <a:pPr lvl="1"/>
            <a:r>
              <a:rPr lang="en-US" sz="3200" dirty="0"/>
              <a:t>Happens when particles are too large to cross the cell membrane</a:t>
            </a:r>
          </a:p>
          <a:p>
            <a:pPr marL="457200" lvl="1" indent="0">
              <a:buNone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C8A1C-BAF8-4B77-A54D-8F3751AC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491" y="178427"/>
            <a:ext cx="2238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509B-EA20-44A8-986E-AF92E396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large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F928-A855-4A9E-BA1E-25C2CC7BE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Exocytosis</a:t>
            </a:r>
          </a:p>
          <a:p>
            <a:pPr lvl="1"/>
            <a:r>
              <a:rPr lang="en-US" sz="3200" dirty="0"/>
              <a:t>Allows large particles to leave the cell</a:t>
            </a:r>
          </a:p>
          <a:p>
            <a:pPr lvl="1"/>
            <a:r>
              <a:rPr lang="en-US" sz="3200" dirty="0"/>
              <a:t>The vacuole surrounding the food particles fuses with the cell membrane, forcing the contents out of the cell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B33DA-3EA2-4227-A510-86FA8E84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478" y="618517"/>
            <a:ext cx="22479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31" y="2447317"/>
            <a:ext cx="10364451" cy="1596177"/>
          </a:xfrm>
        </p:spPr>
        <p:txBody>
          <a:bodyPr/>
          <a:lstStyle/>
          <a:p>
            <a:r>
              <a:rPr lang="en-US" dirty="0"/>
              <a:t>Cells need nutrients.  They provide energy and materials needed to build cell structures</a:t>
            </a:r>
          </a:p>
        </p:txBody>
      </p:sp>
    </p:spTree>
    <p:extLst>
      <p:ext uri="{BB962C8B-B14F-4D97-AF65-F5344CB8AC3E}">
        <p14:creationId xmlns:p14="http://schemas.microsoft.com/office/powerpoint/2010/main" val="10008442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</TotalTime>
  <Words>210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Taffy</vt:lpstr>
      <vt:lpstr>Tw Cen MT</vt:lpstr>
      <vt:lpstr>Droplet</vt:lpstr>
      <vt:lpstr>Cellular Transport</vt:lpstr>
      <vt:lpstr>diffusion</vt:lpstr>
      <vt:lpstr>Osmosis</vt:lpstr>
      <vt:lpstr>Facilitated Diffusion</vt:lpstr>
      <vt:lpstr>Active Transport</vt:lpstr>
      <vt:lpstr>Moving Large particles</vt:lpstr>
      <vt:lpstr>Moving large particles</vt:lpstr>
      <vt:lpstr>Cells need nutrients.  They provide energy and materials needed to build cell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Transport</dc:title>
  <dc:creator>Kimberly Sorvala</dc:creator>
  <cp:lastModifiedBy>Kimberly Sorvala</cp:lastModifiedBy>
  <cp:revision>8</cp:revision>
  <dcterms:created xsi:type="dcterms:W3CDTF">2014-11-13T12:22:14Z</dcterms:created>
  <dcterms:modified xsi:type="dcterms:W3CDTF">2019-10-09T12:33:45Z</dcterms:modified>
</cp:coreProperties>
</file>